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4" autoAdjust="0"/>
    <p:restoredTop sz="91768" autoAdjust="0"/>
  </p:normalViewPr>
  <p:slideViewPr>
    <p:cSldViewPr snapToGrid="0" snapToObjects="1" showGuides="1">
      <p:cViewPr varScale="1">
        <p:scale>
          <a:sx n="45" d="100"/>
          <a:sy n="45" d="100"/>
        </p:scale>
        <p:origin x="17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9/2/18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9/2/18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 smtClean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  <a:endParaRPr lang="es-ES_tradnl" sz="8000" b="1" dirty="0">
              <a:solidFill>
                <a:srgbClr val="2871B4"/>
              </a:solidFill>
              <a:latin typeface="Myriad Pro"/>
              <a:cs typeface="Myriad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9/2/18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‹Nr.›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1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2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3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4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5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6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7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8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9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72905" y="5885921"/>
            <a:ext cx="42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0A253E"/>
                </a:solidFill>
                <a:latin typeface="Candara"/>
                <a:cs typeface="Candara"/>
              </a:rPr>
              <a:t>PBY3101: </a:t>
            </a:r>
            <a:r>
              <a:rPr lang="es-ES_tradnl" b="1" dirty="0" err="1" smtClean="0">
                <a:solidFill>
                  <a:srgbClr val="0A253E"/>
                </a:solidFill>
                <a:latin typeface="Candara"/>
                <a:cs typeface="Candara"/>
              </a:rPr>
              <a:t>Programaci</a:t>
            </a:r>
            <a:r>
              <a:rPr lang="es-ES" b="1" dirty="0" err="1" smtClean="0">
                <a:solidFill>
                  <a:srgbClr val="0A253E"/>
                </a:solidFill>
                <a:latin typeface="Candara"/>
                <a:cs typeface="Candara"/>
              </a:rPr>
              <a:t>ón</a:t>
            </a:r>
            <a:r>
              <a:rPr lang="es-ES" b="1" dirty="0" smtClean="0">
                <a:solidFill>
                  <a:srgbClr val="0A253E"/>
                </a:solidFill>
                <a:latin typeface="Candara"/>
                <a:cs typeface="Candara"/>
              </a:rPr>
              <a:t> de Base de Datos</a:t>
            </a:r>
            <a:endParaRPr lang="es-ES_tradnl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848096" y="3503981"/>
            <a:ext cx="27234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b="1" smtClean="0">
                <a:solidFill>
                  <a:srgbClr val="0A253E"/>
                </a:solidFill>
                <a:latin typeface="Candara"/>
                <a:cs typeface="Candara"/>
              </a:rPr>
              <a:t>Uso de Operadores </a:t>
            </a:r>
            <a:r>
              <a:rPr lang="es-ES_tradnl" sz="2800" b="1" dirty="0" smtClean="0">
                <a:solidFill>
                  <a:srgbClr val="0A253E"/>
                </a:solidFill>
                <a:latin typeface="Candara"/>
                <a:cs typeface="Candara"/>
              </a:rPr>
              <a:t>de PL/SQL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046215" y="6255253"/>
            <a:ext cx="312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  <a:latin typeface="Candara"/>
                <a:cs typeface="Candara"/>
              </a:rPr>
              <a:t>Primer semestre 2018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4776" y="1277471"/>
            <a:ext cx="8095130" cy="20036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En el bloque PL/SQL ejemplo, se aplican los operadores aritméticos igual (=), mayor o igual (&gt;=) y el operador distinto (!=) para obtener el sueldo base y comisión del vendedor con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rut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10802333-1, y posteriormente se insertan datos en tabla comisión_vendedor.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64776" y="2393575"/>
            <a:ext cx="2751135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668441"/>
              </p:ext>
            </p:extLst>
          </p:nvPr>
        </p:nvGraphicFramePr>
        <p:xfrm>
          <a:off x="1855694" y="3281082"/>
          <a:ext cx="5809130" cy="2904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3" imgW="8078328" imgH="4057143" progId="PBrush">
                  <p:embed/>
                </p:oleObj>
              </mc:Choice>
              <mc:Fallback>
                <p:oleObj r:id="rId3" imgW="8078328" imgH="4057143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694" y="3281082"/>
                        <a:ext cx="5809130" cy="29045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573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18564" y="2428996"/>
            <a:ext cx="2581835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|| :  </a:t>
            </a:r>
            <a:r>
              <a:rPr lang="es-MX" sz="2400" dirty="0" smtClean="0">
                <a:solidFill>
                  <a:schemeClr val="tx2">
                    <a:lumMod val="75000"/>
                  </a:schemeClr>
                </a:solidFill>
              </a:rPr>
              <a:t>concatenación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Permite concatenar o unir 2 variables de tipo varchar, varchar2, char.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00399" y="2428996"/>
            <a:ext cx="262906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988047"/>
              </p:ext>
            </p:extLst>
          </p:nvPr>
        </p:nvGraphicFramePr>
        <p:xfrm>
          <a:off x="3200399" y="1961302"/>
          <a:ext cx="5325036" cy="2987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3" imgW="8457143" imgH="4800000" progId="PBrush">
                  <p:embed/>
                </p:oleObj>
              </mc:Choice>
              <mc:Fallback>
                <p:oleObj r:id="rId3" imgW="8457143" imgH="480000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399" y="1961302"/>
                        <a:ext cx="5325036" cy="29872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5295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567083" y="1438835"/>
            <a:ext cx="3092823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 smtClean="0">
                <a:solidFill>
                  <a:schemeClr val="tx2">
                    <a:lumMod val="50000"/>
                  </a:schemeClr>
                </a:solidFill>
              </a:rPr>
              <a:t>En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el bloque PL/SQL ejemplo, se aplican 3 operadores de concatenación (||) para unir nombre, apellido paterno y apellido materno del vendedor con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rut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10802333-1, y posteriormente se insertan datos en tabla comisión_vendedor.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 flipV="1">
            <a:off x="645459" y="3630703"/>
            <a:ext cx="27775894" cy="4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484968"/>
              </p:ext>
            </p:extLst>
          </p:nvPr>
        </p:nvGraphicFramePr>
        <p:xfrm>
          <a:off x="645458" y="1936413"/>
          <a:ext cx="4706471" cy="2661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r:id="rId3" imgW="8609524" imgH="4858428" progId="PBrush">
                  <p:embed/>
                </p:oleObj>
              </mc:Choice>
              <mc:Fallback>
                <p:oleObj r:id="rId3" imgW="8609524" imgH="4858428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458" y="1936413"/>
                        <a:ext cx="4706471" cy="26618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3839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753036" y="1196789"/>
            <a:ext cx="7261411" cy="658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()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</a:rPr>
              <a:t>Paréntesis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para controlar el orden de las operaciones.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s-ES_tradnl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75763" y="1855694"/>
            <a:ext cx="41561257" cy="4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053849"/>
              </p:ext>
            </p:extLst>
          </p:nvPr>
        </p:nvGraphicFramePr>
        <p:xfrm>
          <a:off x="1075763" y="1855694"/>
          <a:ext cx="7466575" cy="4249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r:id="rId3" imgW="8457143" imgH="4847619" progId="PBrush">
                  <p:embed/>
                </p:oleObj>
              </mc:Choice>
              <mc:Fallback>
                <p:oleObj r:id="rId3" imgW="8457143" imgH="484761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763" y="1855694"/>
                        <a:ext cx="7466575" cy="4249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7307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91670" y="1196789"/>
            <a:ext cx="2958354" cy="504264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2400" dirty="0"/>
              <a:t>En el bloque PL/SQL ejemplo, se aplican 2 condiciones utilizando paréntesis, para controlar las 2 condiciones de </a:t>
            </a:r>
            <a:r>
              <a:rPr lang="es-ES" sz="2400" dirty="0" err="1"/>
              <a:t>rut</a:t>
            </a:r>
            <a:r>
              <a:rPr lang="es-ES" sz="2400" dirty="0"/>
              <a:t> y comuna para vendedor con </a:t>
            </a:r>
            <a:r>
              <a:rPr lang="es-ES" sz="2400" dirty="0" err="1"/>
              <a:t>rut</a:t>
            </a:r>
            <a:r>
              <a:rPr lang="es-ES" sz="2400" dirty="0"/>
              <a:t> </a:t>
            </a:r>
            <a:r>
              <a:rPr lang="es-CL" sz="2400" dirty="0"/>
              <a:t>10802333-1, y posteriormente se insertan datos en tabla comisión_vendedor.</a:t>
            </a:r>
            <a:r>
              <a:rPr lang="es-ES_tradnl" sz="2400" dirty="0"/>
              <a:t>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50024" y="2097739"/>
            <a:ext cx="299979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018000"/>
              </p:ext>
            </p:extLst>
          </p:nvPr>
        </p:nvGraphicFramePr>
        <p:xfrm>
          <a:off x="3550024" y="2097739"/>
          <a:ext cx="5082988" cy="2874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r:id="rId3" imgW="8685714" imgH="4933333" progId="PBrush">
                  <p:embed/>
                </p:oleObj>
              </mc:Choice>
              <mc:Fallback>
                <p:oleObj r:id="rId3" imgW="8685714" imgH="4933333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0024" y="2097739"/>
                        <a:ext cx="5082988" cy="28748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7263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4777" y="1210236"/>
            <a:ext cx="8095129" cy="914400"/>
          </a:xfrm>
        </p:spPr>
        <p:txBody>
          <a:bodyPr/>
          <a:lstStyle/>
          <a:p>
            <a:pPr marL="0" indent="0">
              <a:buNone/>
            </a:pPr>
            <a:r>
              <a:rPr lang="es-MX" sz="2400" b="1" dirty="0">
                <a:solidFill>
                  <a:schemeClr val="tx2">
                    <a:lumMod val="75000"/>
                  </a:schemeClr>
                </a:solidFill>
              </a:rPr>
              <a:t>** : </a:t>
            </a:r>
            <a:r>
              <a:rPr lang="es-MX" sz="2400" b="1" dirty="0" smtClean="0">
                <a:solidFill>
                  <a:schemeClr val="tx2">
                    <a:lumMod val="75000"/>
                  </a:schemeClr>
                </a:solidFill>
              </a:rPr>
              <a:t>Exponenciación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Corresponde  a operador de exponente de valor numérico.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s-ES_tradnl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37128" y="2124635"/>
            <a:ext cx="3825137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661454"/>
              </p:ext>
            </p:extLst>
          </p:nvPr>
        </p:nvGraphicFramePr>
        <p:xfrm>
          <a:off x="1237128" y="2124636"/>
          <a:ext cx="6481483" cy="3718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r:id="rId3" imgW="8419048" imgH="4828571" progId="PBrush">
                  <p:embed/>
                </p:oleObj>
              </mc:Choice>
              <mc:Fallback>
                <p:oleObj r:id="rId3" imgW="8419048" imgH="4828571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7128" y="2124636"/>
                        <a:ext cx="6481483" cy="37188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675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37884" y="1425387"/>
            <a:ext cx="3388658" cy="470852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En el bloque PL/SQL ejemplo, se aplican 2 condiciones utilizando paréntesis, para controlar las 2 condiciones de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rut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y comuna para vendedor con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rut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10802333-1, y posteriormente se insertan datos en tabla 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comisión_vendedor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Si la comisión del  vendedor es 2, el resultado de exponenciación 3, entregará como resultado 8 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91317" y="1425387"/>
            <a:ext cx="168242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660902"/>
              </p:ext>
            </p:extLst>
          </p:nvPr>
        </p:nvGraphicFramePr>
        <p:xfrm>
          <a:off x="4166575" y="1667435"/>
          <a:ext cx="4538978" cy="405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r:id="rId3" imgW="5047619" imgH="4544059" progId="PBrush">
                  <p:embed/>
                </p:oleObj>
              </mc:Choice>
              <mc:Fallback>
                <p:oleObj r:id="rId3" imgW="5047619" imgH="454405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575" y="1667435"/>
                        <a:ext cx="4538978" cy="40553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562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37883" y="1223683"/>
            <a:ext cx="8103559" cy="281043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En el bloque ejemplo, s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e incrementa el valor actual de la variable  v_loop_cuenta en 1, se setea el valor de un Flag Boolean a la variable v_buen_salario dependiendo del valor de la variable v_salario.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Finalmente, la variable mensaje contendrá el mensaje </a:t>
            </a:r>
            <a:r>
              <a:rPr lang="es-CL" sz="2400" b="1" dirty="0">
                <a:solidFill>
                  <a:schemeClr val="tx2">
                    <a:lumMod val="50000"/>
                  </a:schemeClr>
                </a:solidFill>
              </a:rPr>
              <a:t>El nuevo salario es: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 concatenado al resultado de multiplicar el v_salario por 1.15</a:t>
            </a:r>
            <a:r>
              <a:rPr lang="es-ES_tradnl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625788" y="4652681"/>
            <a:ext cx="158719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91509"/>
              </p:ext>
            </p:extLst>
          </p:nvPr>
        </p:nvGraphicFramePr>
        <p:xfrm>
          <a:off x="2407023" y="3711388"/>
          <a:ext cx="4719918" cy="2592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r:id="rId3" imgW="5420482" imgH="2943636" progId="PBrush">
                  <p:embed/>
                </p:oleObj>
              </mc:Choice>
              <mc:Fallback>
                <p:oleObj r:id="rId3" imgW="5420482" imgH="2943636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023" y="3711388"/>
                        <a:ext cx="4719918" cy="25920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13700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91670" y="1277470"/>
            <a:ext cx="8068236" cy="1358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Orden </a:t>
            </a:r>
            <a:r>
              <a:rPr lang="es-CL" sz="2400" b="1" dirty="0">
                <a:solidFill>
                  <a:schemeClr val="tx2">
                    <a:lumMod val="75000"/>
                  </a:schemeClr>
                </a:solidFill>
              </a:rPr>
              <a:t>predeterminado de </a:t>
            </a: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</a:rPr>
              <a:t>operaciones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CL" sz="2400" dirty="0" smtClean="0">
                <a:solidFill>
                  <a:schemeClr val="tx2">
                    <a:lumMod val="75000"/>
                  </a:schemeClr>
                </a:solidFill>
              </a:rPr>
              <a:t>El </a:t>
            </a:r>
            <a:r>
              <a:rPr lang="es-CL" sz="2400" dirty="0">
                <a:solidFill>
                  <a:schemeClr val="tx2">
                    <a:lumMod val="75000"/>
                  </a:schemeClr>
                </a:solidFill>
              </a:rPr>
              <a:t>orden predeterminado de las operaciones de alta a baja prioridad es la siguiente: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endParaRPr lang="es-ES_tradnl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980568"/>
              </p:ext>
            </p:extLst>
          </p:nvPr>
        </p:nvGraphicFramePr>
        <p:xfrm>
          <a:off x="1109392" y="2635624"/>
          <a:ext cx="7032792" cy="3487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r:id="rId3" imgW="8019048" imgH="4048690" progId="PBrush">
                  <p:embed/>
                </p:oleObj>
              </mc:Choice>
              <mc:Fallback>
                <p:oleObj r:id="rId3" imgW="8019048" imgH="404869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392" y="2635624"/>
                        <a:ext cx="7032792" cy="34878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ángulo 3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6138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73904" y="2979546"/>
            <a:ext cx="27234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sz="2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95586" y="1252495"/>
            <a:ext cx="8064320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  <a:tabLst>
                <a:tab pos="819150" algn="l"/>
              </a:tabLst>
            </a:pPr>
            <a:r>
              <a:rPr lang="es-CL" sz="2400" b="1" dirty="0" smtClean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s-CL" sz="2400" b="1" dirty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Operadores PL/SQL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algn="just">
              <a:spcAft>
                <a:spcPts val="1000"/>
              </a:spcAft>
              <a:tabLst>
                <a:tab pos="819150" algn="l"/>
              </a:tabLst>
            </a:pPr>
            <a:r>
              <a:rPr lang="es-MX" sz="2400" dirty="0" smtClean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Las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  <a:latin typeface="Calibri" charset="0"/>
                <a:ea typeface="Calibri" charset="0"/>
                <a:cs typeface="Times New Roman" charset="0"/>
              </a:rPr>
              <a:t>operaciones dentro de una expresión son realizadas en un orden particular dependiendo de su precedencia (prioridad) el que puede ser cambiado utilizando paréntesis.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61048" y="3482597"/>
            <a:ext cx="251515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983769"/>
              </p:ext>
            </p:extLst>
          </p:nvPr>
        </p:nvGraphicFramePr>
        <p:xfrm>
          <a:off x="1556821" y="2950396"/>
          <a:ext cx="6108003" cy="3154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3" imgW="9723810" imgH="5068007" progId="PBrush">
                  <p:embed/>
                </p:oleObj>
              </mc:Choice>
              <mc:Fallback>
                <p:oleObj r:id="rId3" imgW="9723810" imgH="5068007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6821" y="2950396"/>
                        <a:ext cx="6108003" cy="31541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ángulo 5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02705" y="2462949"/>
            <a:ext cx="2770095" cy="19172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75000"/>
                  </a:schemeClr>
                </a:solidFill>
              </a:rPr>
              <a:t>Operadores lógicos: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pPr lvl="0" algn="just"/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AND :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Conjunción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lvl="0" algn="just"/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OR :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inclusión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NOT :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Negación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684493" y="2600979"/>
            <a:ext cx="2786493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519239"/>
              </p:ext>
            </p:extLst>
          </p:nvPr>
        </p:nvGraphicFramePr>
        <p:xfrm>
          <a:off x="3272800" y="1882589"/>
          <a:ext cx="5408405" cy="3077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r:id="rId3" imgW="8457143" imgH="4839375" progId="PBrush">
                  <p:embed/>
                </p:oleObj>
              </mc:Choice>
              <mc:Fallback>
                <p:oleObj r:id="rId3" imgW="8457143" imgH="4839375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2800" y="1882589"/>
                        <a:ext cx="5408405" cy="30779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s-ES_tradnl" dirty="0">
              <a:solidFill>
                <a:srgbClr val="FFFFFF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06693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91670" y="1250576"/>
            <a:ext cx="8122024" cy="165398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En el bloque PL/SQL ejemplo, en primer SELECT INTO se recupera nombre y dirección de cliente cuando el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rut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es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11658023-K’ y (AND) el código de comuna es 1. Ambas condiciones son obligatorias</a:t>
            </a:r>
            <a:r>
              <a:rPr lang="es-CL" sz="2400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 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393577" y="2904565"/>
            <a:ext cx="239666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917546"/>
              </p:ext>
            </p:extLst>
          </p:nvPr>
        </p:nvGraphicFramePr>
        <p:xfrm>
          <a:off x="2393577" y="2904565"/>
          <a:ext cx="4061012" cy="3295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3" imgW="6295238" imgH="5095238" progId="PBrush">
                  <p:embed/>
                </p:oleObj>
              </mc:Choice>
              <mc:Fallback>
                <p:oleObj r:id="rId3" imgW="6295238" imgH="5095238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577" y="2904565"/>
                        <a:ext cx="4061012" cy="32954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682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4776" y="1990165"/>
            <a:ext cx="8095129" cy="30390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En el segundo SELECT INTO se recupera nombre y dirección de cliente cuando el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rut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es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11658023-K’ o (OR) el código de comuna es 2. Se puede cumplir una de las 2 condiciones. </a:t>
            </a:r>
            <a:endParaRPr lang="es-CL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En el tercer SELECT INTO se recupera nombre y dirección de cliente cuando el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 código de comuna no se encuentre (NOT) entre los códigos 1 y 2. Se excluyen los códigos entre paréntesis.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50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99247" y="1143000"/>
            <a:ext cx="7584141" cy="13043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400" dirty="0">
                <a:solidFill>
                  <a:schemeClr val="tx2">
                    <a:lumMod val="75000"/>
                  </a:schemeClr>
                </a:solidFill>
              </a:rPr>
              <a:t>Operadores Aritméticos:</a:t>
            </a:r>
            <a:endParaRPr lang="es-ES_tradnl" sz="2400" dirty="0">
              <a:solidFill>
                <a:schemeClr val="tx2">
                  <a:lumMod val="75000"/>
                </a:schemeClr>
              </a:solidFill>
            </a:endParaRPr>
          </a:p>
          <a:p>
            <a:pPr lvl="0"/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+ , - :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Identificación (suma), negación (resta)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  <a:p>
            <a:pPr lvl="0"/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*, / : </a:t>
            </a:r>
            <a:r>
              <a:rPr lang="es-MX" sz="2400" dirty="0">
                <a:solidFill>
                  <a:schemeClr val="tx2">
                    <a:lumMod val="50000"/>
                  </a:schemeClr>
                </a:solidFill>
              </a:rPr>
              <a:t>Multiplicación, división</a:t>
            </a:r>
            <a:r>
              <a:rPr lang="es-MX" sz="2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71600" y="2447365"/>
            <a:ext cx="242840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962650"/>
              </p:ext>
            </p:extLst>
          </p:nvPr>
        </p:nvGraphicFramePr>
        <p:xfrm>
          <a:off x="1371599" y="2447365"/>
          <a:ext cx="6234055" cy="3576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r:id="rId3" imgW="8430802" imgH="4800000" progId="PBrush">
                  <p:embed/>
                </p:oleObj>
              </mc:Choice>
              <mc:Fallback>
                <p:oleObj r:id="rId3" imgW="8430802" imgH="480000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599" y="2447365"/>
                        <a:ext cx="6234055" cy="35769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89569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18564" y="1568584"/>
            <a:ext cx="3012142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En el bloque PL/SQL ejemplo, se aplican todos los operadores aritméticos, para obtener el sueldo a pagar de un vendedor, considerando sueldo base, comisión, total de venta, descuentos legales para el vendedor con </a:t>
            </a:r>
            <a:r>
              <a:rPr lang="es-ES" sz="2400" dirty="0" err="1">
                <a:solidFill>
                  <a:schemeClr val="tx2">
                    <a:lumMod val="50000"/>
                  </a:schemeClr>
                </a:solidFill>
              </a:rPr>
              <a:t>rut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10802333-1.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630706" y="1886593"/>
            <a:ext cx="2745845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663545"/>
              </p:ext>
            </p:extLst>
          </p:nvPr>
        </p:nvGraphicFramePr>
        <p:xfrm>
          <a:off x="3630705" y="1568584"/>
          <a:ext cx="4943355" cy="4132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r:id="rId3" imgW="7706801" imgH="6447619" progId="PBrush">
                  <p:embed/>
                </p:oleObj>
              </mc:Choice>
              <mc:Fallback>
                <p:oleObj r:id="rId3" imgW="7706801" imgH="6447619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0705" y="1568584"/>
                        <a:ext cx="4943355" cy="41329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729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91671" y="1223682"/>
            <a:ext cx="7987553" cy="820271"/>
          </a:xfrm>
        </p:spPr>
        <p:txBody>
          <a:bodyPr>
            <a:normAutofit fontScale="92500" lnSpcReduction="10000"/>
          </a:bodyPr>
          <a:lstStyle/>
          <a:p>
            <a:r>
              <a:rPr lang="es-ES" sz="2400" b="1" dirty="0">
                <a:solidFill>
                  <a:schemeClr val="tx2">
                    <a:lumMod val="75000"/>
                  </a:schemeClr>
                </a:solidFill>
              </a:rPr>
              <a:t>Operadores de comparaciones</a:t>
            </a:r>
            <a:endParaRPr lang="es-ES_tradnl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CL" sz="2400" b="1" dirty="0">
                <a:solidFill>
                  <a:schemeClr val="tx2">
                    <a:lumMod val="50000"/>
                  </a:schemeClr>
                </a:solidFill>
              </a:rPr>
              <a:t>=, &lt;, &gt;, &lt;=, &gt;=, &lt;&gt;, !=, IS NULL, LIKE, BETWEEN, IN : </a:t>
            </a:r>
            <a:r>
              <a:rPr lang="es-CL" sz="2400" dirty="0">
                <a:solidFill>
                  <a:schemeClr val="tx2">
                    <a:lumMod val="50000"/>
                  </a:schemeClr>
                </a:solidFill>
              </a:rPr>
              <a:t>Comparación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06071" y="2366681"/>
            <a:ext cx="384100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741475"/>
              </p:ext>
            </p:extLst>
          </p:nvPr>
        </p:nvGraphicFramePr>
        <p:xfrm>
          <a:off x="1506071" y="2366681"/>
          <a:ext cx="6508376" cy="3734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r:id="rId3" imgW="8466667" imgH="4828571" progId="PBrush">
                  <p:embed/>
                </p:oleObj>
              </mc:Choice>
              <mc:Fallback>
                <p:oleObj r:id="rId3" imgW="8466667" imgH="4828571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071" y="2366681"/>
                        <a:ext cx="6508376" cy="37343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Candara"/>
                <a:cs typeface="Candara"/>
              </a:rPr>
              <a:t>Uso de Operadores de PL/SQL</a:t>
            </a:r>
            <a:endParaRPr lang="es-ES_tradn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903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</TotalTime>
  <Words>590</Words>
  <Application>Microsoft Macintosh PowerPoint</Application>
  <PresentationFormat>Presentación en pantalla (4:3)</PresentationFormat>
  <Paragraphs>49</Paragraphs>
  <Slides>18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Candara</vt:lpstr>
      <vt:lpstr>Myriad Pro</vt:lpstr>
      <vt:lpstr>Times New Roman</vt:lpstr>
      <vt:lpstr>Tema de Office</vt:lpstr>
      <vt:lpstr>PBrush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Angélica Sanhueza Paredes</cp:lastModifiedBy>
  <cp:revision>38</cp:revision>
  <dcterms:created xsi:type="dcterms:W3CDTF">2014-04-29T13:43:09Z</dcterms:created>
  <dcterms:modified xsi:type="dcterms:W3CDTF">2018-02-09T13:06:19Z</dcterms:modified>
</cp:coreProperties>
</file>